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1584" y="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22.11.2017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95537" y="2780928"/>
            <a:ext cx="8352928" cy="2144529"/>
          </a:xfrm>
        </p:spPr>
        <p:txBody>
          <a:bodyPr/>
          <a:lstStyle/>
          <a:p>
            <a:r>
              <a:rPr lang="ru-RU" dirty="0" smtClean="0">
                <a:solidFill>
                  <a:srgbClr val="00B0F0"/>
                </a:solidFill>
              </a:rPr>
              <a:t>Выводы и заключения</a:t>
            </a:r>
            <a:r>
              <a:rPr lang="ru-RU" dirty="0" smtClean="0"/>
              <a:t> 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22779085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pPr marL="0" lvl="0" indent="0" algn="just">
              <a:buNone/>
            </a:pPr>
            <a:r>
              <a:rPr lang="ru-RU" b="1" dirty="0" smtClean="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1.  </a:t>
            </a:r>
            <a:r>
              <a:rPr lang="ru-RU" b="1" dirty="0" smtClean="0">
                <a:solidFill>
                  <a:srgbClr val="00B0F0"/>
                </a:solidFill>
                <a:latin typeface="Times New Roman"/>
                <a:ea typeface="Times New Roman"/>
                <a:cs typeface="Times New Roman"/>
              </a:rPr>
              <a:t>Организационная </a:t>
            </a:r>
            <a:r>
              <a:rPr lang="ru-RU" b="1" dirty="0">
                <a:solidFill>
                  <a:srgbClr val="00B0F0"/>
                </a:solidFill>
                <a:latin typeface="Times New Roman"/>
                <a:ea typeface="Times New Roman"/>
                <a:cs typeface="Times New Roman"/>
              </a:rPr>
              <a:t>культура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- новая область знаний, входящая в серию управленческих наук, которая изучает общие подходы, принципы, законы и закономерности в следующих направлениях: личность в организации; групповое поведение в организации; поведение руководителя в организации; адаптация организации к внутренней и внешней среде, повышение организационной эффективности в деятельности организации.</a:t>
            </a:r>
            <a:endParaRPr lang="uk-UA" dirty="0">
              <a:ea typeface="Calibri"/>
              <a:cs typeface="Times New Roman"/>
            </a:endParaRPr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42232820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467544" y="836712"/>
            <a:ext cx="8229600" cy="5289451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b="1" dirty="0" smtClean="0">
                <a:solidFill>
                  <a:srgbClr val="FF0000"/>
                </a:solidFill>
                <a:latin typeface="Times New Roman"/>
                <a:ea typeface="Calibri"/>
              </a:rPr>
              <a:t>2.   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Calibri"/>
              </a:rPr>
              <a:t>Организационная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Calibri"/>
              </a:rPr>
              <a:t>культура занимает важное положение в жизни образовательной организации и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Calibri"/>
              </a:rPr>
              <a:t> с</a:t>
            </a:r>
            <a:r>
              <a:rPr lang="ru-RU" dirty="0" smtClean="0">
                <a:solidFill>
                  <a:srgbClr val="222222"/>
                </a:solidFill>
                <a:latin typeface="Times New Roman"/>
                <a:ea typeface="Calibri"/>
              </a:rPr>
              <a:t>овременный </a:t>
            </a:r>
            <a:r>
              <a:rPr lang="ru-RU" dirty="0">
                <a:solidFill>
                  <a:srgbClr val="222222"/>
                </a:solidFill>
                <a:latin typeface="Times New Roman"/>
                <a:ea typeface="Calibri"/>
              </a:rPr>
              <a:t>руководитель должен рассматривают культуру своей организации как мощный </a:t>
            </a:r>
            <a:r>
              <a:rPr lang="ru-RU" b="1" dirty="0">
                <a:solidFill>
                  <a:srgbClr val="00B0F0"/>
                </a:solidFill>
                <a:latin typeface="Times New Roman"/>
                <a:ea typeface="Calibri"/>
              </a:rPr>
              <a:t>стратегический </a:t>
            </a:r>
            <a:r>
              <a:rPr lang="ru-RU" b="1" dirty="0" smtClean="0">
                <a:solidFill>
                  <a:srgbClr val="00B0F0"/>
                </a:solidFill>
                <a:latin typeface="Times New Roman"/>
                <a:ea typeface="Calibri"/>
              </a:rPr>
              <a:t>инструмент управления</a:t>
            </a:r>
            <a:r>
              <a:rPr lang="ru-RU" dirty="0" smtClean="0">
                <a:solidFill>
                  <a:srgbClr val="222222"/>
                </a:solidFill>
                <a:latin typeface="Times New Roman"/>
                <a:ea typeface="Calibri"/>
              </a:rPr>
              <a:t>, </a:t>
            </a:r>
            <a:r>
              <a:rPr lang="ru-RU" dirty="0">
                <a:solidFill>
                  <a:srgbClr val="222222"/>
                </a:solidFill>
                <a:latin typeface="Times New Roman"/>
                <a:ea typeface="Calibri"/>
              </a:rPr>
              <a:t>позволяющий ориентировать деятельность всех подразделений и отдельных педагогов на </a:t>
            </a:r>
            <a:r>
              <a:rPr lang="ru-RU" dirty="0" smtClean="0">
                <a:solidFill>
                  <a:srgbClr val="222222"/>
                </a:solidFill>
                <a:latin typeface="Times New Roman"/>
                <a:ea typeface="Calibri"/>
              </a:rPr>
              <a:t>достижение общих целей, на мобилизацию инициативы </a:t>
            </a:r>
            <a:r>
              <a:rPr lang="ru-RU" dirty="0">
                <a:solidFill>
                  <a:srgbClr val="222222"/>
                </a:solidFill>
                <a:latin typeface="Times New Roman"/>
                <a:ea typeface="Calibri"/>
              </a:rPr>
              <a:t>сотрудников и </a:t>
            </a:r>
            <a:r>
              <a:rPr lang="ru-RU" dirty="0" smtClean="0">
                <a:solidFill>
                  <a:srgbClr val="222222"/>
                </a:solidFill>
                <a:latin typeface="Times New Roman"/>
                <a:ea typeface="Calibri"/>
              </a:rPr>
              <a:t>способствовать </a:t>
            </a:r>
            <a:r>
              <a:rPr lang="ru-RU" dirty="0">
                <a:solidFill>
                  <a:srgbClr val="222222"/>
                </a:solidFill>
                <a:latin typeface="Times New Roman"/>
                <a:ea typeface="Calibri"/>
              </a:rPr>
              <a:t>продуктивному и результативному конечному образовательному продукту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40473618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457200" y="1556792"/>
            <a:ext cx="8229600" cy="4569371"/>
          </a:xfrm>
        </p:spPr>
        <p:txBody>
          <a:bodyPr/>
          <a:lstStyle/>
          <a:p>
            <a:pPr marL="0" lvl="0" indent="0" algn="just">
              <a:buNone/>
            </a:pPr>
            <a:r>
              <a:rPr lang="ru-RU" b="1" dirty="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3</a:t>
            </a:r>
            <a:r>
              <a:rPr lang="ru-RU" b="1" dirty="0" smtClean="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.    </a:t>
            </a:r>
            <a:r>
              <a:rPr lang="ru-RU" dirty="0" smtClean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В </a:t>
            </a:r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зависимости от характера влияния корпоративной культуры на общую результативность деятельности </a:t>
            </a:r>
            <a:r>
              <a:rPr lang="ru-RU" dirty="0" smtClean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образовательной </a:t>
            </a:r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организации выделяют «положительную» (в некоторых источниках «позитивную») и «отрицательную» («негативную») </a:t>
            </a:r>
            <a:r>
              <a:rPr lang="ru-RU" dirty="0" smtClean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организационную </a:t>
            </a:r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культуру. </a:t>
            </a:r>
            <a:endParaRPr lang="uk-UA" dirty="0">
              <a:ea typeface="Calibri"/>
              <a:cs typeface="Times New Roman"/>
            </a:endParaRPr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11262143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1187624" y="1412776"/>
            <a:ext cx="7416824" cy="3474720"/>
          </a:xfrm>
        </p:spPr>
        <p:txBody>
          <a:bodyPr>
            <a:normAutofit/>
          </a:bodyPr>
          <a:lstStyle/>
          <a:p>
            <a:pPr marL="0" lvl="0" indent="0" algn="just">
              <a:lnSpc>
                <a:spcPct val="115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ru-RU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4</a:t>
            </a:r>
            <a:r>
              <a:rPr lang="ru-RU" b="1" dirty="0" smtClean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.  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Calibri"/>
                <a:cs typeface="Times New Roman"/>
              </a:rPr>
              <a:t>Специально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Calibri"/>
                <a:cs typeface="Times New Roman"/>
              </a:rPr>
              <a:t>выработанная стратегия и тактика позволяют оказывать влияние на формирование </a:t>
            </a:r>
            <a:r>
              <a:rPr lang="ru-RU" b="1" dirty="0">
                <a:solidFill>
                  <a:srgbClr val="00B0F0"/>
                </a:solidFill>
                <a:latin typeface="Times New Roman"/>
                <a:ea typeface="Calibri"/>
                <a:cs typeface="Times New Roman"/>
              </a:rPr>
              <a:t>позитивной направленности организационной культуры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Calibri"/>
                <a:cs typeface="Times New Roman"/>
              </a:rPr>
              <a:t>, особенности проявления которой, зависят от специфики образовательной организации и сферы подготовки специалиста.</a:t>
            </a:r>
            <a:endParaRPr lang="uk-UA" dirty="0">
              <a:ea typeface="Calibri"/>
              <a:cs typeface="Times New Roman"/>
            </a:endParaRPr>
          </a:p>
          <a:p>
            <a:pPr marL="11430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Calibri"/>
                <a:cs typeface="Times New Roman"/>
              </a:rPr>
              <a:t> </a:t>
            </a:r>
            <a:endParaRPr lang="uk-UA" dirty="0">
              <a:ea typeface="Calibri"/>
              <a:cs typeface="Times New Roman"/>
            </a:endParaRPr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4080445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07704" y="5451489"/>
            <a:ext cx="7236296" cy="1440160"/>
          </a:xfrm>
        </p:spPr>
        <p:txBody>
          <a:bodyPr/>
          <a:lstStyle/>
          <a:p>
            <a:pPr marL="0" indent="0">
              <a:buNone/>
            </a:pPr>
            <a:r>
              <a:rPr lang="ru-RU" sz="3200" dirty="0" smtClean="0"/>
              <a:t>Признаки  позитивной организационной культуры </a:t>
            </a:r>
            <a:endParaRPr lang="uk-UA" sz="3200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179512" y="332656"/>
            <a:ext cx="8640960" cy="5040560"/>
          </a:xfrm>
        </p:spPr>
        <p:txBody>
          <a:bodyPr>
            <a:normAutofit lnSpcReduction="10000"/>
          </a:bodyPr>
          <a:lstStyle/>
          <a:p>
            <a:pPr lvl="0" algn="just"/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Восприятие сотрудником себя как субъекта, чья профессионально-трудовая деятельность влияет на общую результативность деятельности и определяет стратегию развития образовательного учреждения.</a:t>
            </a:r>
            <a:endParaRPr lang="uk-UA" dirty="0">
              <a:solidFill>
                <a:srgbClr val="222222"/>
              </a:solidFill>
              <a:latin typeface="Times New Roman"/>
              <a:ea typeface="Times New Roman"/>
              <a:cs typeface="Times New Roman"/>
            </a:endParaRPr>
          </a:p>
          <a:p>
            <a:pPr lvl="0" algn="just"/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Осознанное принятие личной ответственности за общий продукт совместной деятельности организации. Добросовестное отношение к своим обязанностям, негативное отношение к проявлениям фиктивной трудовой активности.</a:t>
            </a:r>
            <a:endParaRPr lang="uk-UA" dirty="0">
              <a:solidFill>
                <a:srgbClr val="222222"/>
              </a:solidFill>
              <a:latin typeface="Times New Roman"/>
              <a:ea typeface="Times New Roman"/>
              <a:cs typeface="Times New Roman"/>
            </a:endParaRPr>
          </a:p>
          <a:p>
            <a:pPr lvl="0" algn="just"/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Ориентация сотрудника на поиск, разработку, выбор и воплощение наиболее оптимальных способов осуществления своей деятельности, ориентация на творчество, ощущение ответственности за повышение качества образовательных услуг.</a:t>
            </a:r>
            <a:endParaRPr lang="uk-UA" dirty="0">
              <a:solidFill>
                <a:srgbClr val="222222"/>
              </a:solidFill>
              <a:latin typeface="Times New Roman"/>
              <a:ea typeface="Times New Roman"/>
              <a:cs typeface="Times New Roman"/>
            </a:endParaRPr>
          </a:p>
          <a:p>
            <a:pPr lvl="0" algn="just"/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Ощущение взаимосвязи личных и коллективных ценностей, стремление к эффективному деловому взаимодействию</a:t>
            </a:r>
            <a:r>
              <a:rPr lang="ru-RU" dirty="0"/>
              <a:t>. </a:t>
            </a:r>
            <a:endParaRPr lang="uk-UA" dirty="0"/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5034556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3289" y="5445224"/>
            <a:ext cx="6512511" cy="1296144"/>
          </a:xfrm>
        </p:spPr>
        <p:txBody>
          <a:bodyPr/>
          <a:lstStyle/>
          <a:p>
            <a:r>
              <a:rPr lang="ru-RU" sz="3200" dirty="0" smtClean="0"/>
              <a:t>Совершенствование организационной культуры </a:t>
            </a:r>
            <a:endParaRPr lang="uk-UA" sz="3200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179512" y="731520"/>
            <a:ext cx="8712968" cy="4641696"/>
          </a:xfrm>
        </p:spPr>
        <p:txBody>
          <a:bodyPr>
            <a:normAutofit fontScale="92500"/>
          </a:bodyPr>
          <a:lstStyle/>
          <a:p>
            <a:pPr marL="342900" lvl="0" indent="-342900" algn="just">
              <a:lnSpc>
                <a:spcPct val="115000"/>
              </a:lnSpc>
              <a:spcAft>
                <a:spcPts val="120"/>
              </a:spcAft>
              <a:buFont typeface="+mj-lt"/>
              <a:buAutoNum type="arabicPeriod"/>
            </a:pPr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Проанализировать базовые представления, определяющие организационную культуру, так называемый «глубинный» уровень культуры организации. Наиболее оптимально данный анализ проводить коллегиально: с теми работниками ОУ, которые и олицетворяют собой данную организацию. </a:t>
            </a:r>
            <a:endParaRPr lang="uk-UA" dirty="0">
              <a:latin typeface="Calibri"/>
              <a:ea typeface="Calibri"/>
              <a:cs typeface="Times New Roman"/>
            </a:endParaRPr>
          </a:p>
          <a:p>
            <a:pPr marL="342900" lvl="0" indent="-342900" algn="just">
              <a:lnSpc>
                <a:spcPct val="115000"/>
              </a:lnSpc>
              <a:spcAft>
                <a:spcPts val="600"/>
              </a:spcAft>
              <a:buFont typeface="+mj-lt"/>
              <a:buAutoNum type="arabicPeriod"/>
            </a:pPr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Соотнести данные базовые представления с миссией образовательной организации сегодняшнего дня и ее сегодняшними целями. </a:t>
            </a:r>
            <a:endParaRPr lang="uk-UA" dirty="0">
              <a:latin typeface="Calibri"/>
              <a:ea typeface="Calibri"/>
              <a:cs typeface="Times New Roman"/>
            </a:endParaRPr>
          </a:p>
          <a:p>
            <a:pPr marL="342900" lvl="0" indent="-342900" algn="just">
              <a:lnSpc>
                <a:spcPct val="115000"/>
              </a:lnSpc>
              <a:spcAft>
                <a:spcPts val="600"/>
              </a:spcAft>
              <a:buFont typeface="+mj-lt"/>
              <a:buAutoNum type="arabicPeriod"/>
            </a:pPr>
            <a:r>
              <a:rPr lang="ru-RU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Осмыслить результаты и определить наиболее проблемные зоны, тормозящие развитие организации, формирование ее привлекательности и конкурентоспособности. На этом этапе очень важно найти тех специалистов, которые бы смогли предложить и обеспечить успешность в преобразованиях культуры ОУ.</a:t>
            </a:r>
            <a:endParaRPr lang="uk-UA" dirty="0">
              <a:latin typeface="Calibri"/>
              <a:ea typeface="Calibri"/>
              <a:cs typeface="Times New Roman"/>
            </a:endParaRPr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9024885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339752" y="5229200"/>
            <a:ext cx="6512511" cy="1412776"/>
          </a:xfrm>
        </p:spPr>
        <p:txBody>
          <a:bodyPr/>
          <a:lstStyle/>
          <a:p>
            <a:r>
              <a:rPr lang="ru-RU" sz="3200" dirty="0"/>
              <a:t>Совершенствование организационной </a:t>
            </a:r>
            <a:r>
              <a:rPr lang="ru-RU" sz="3200" dirty="0" smtClean="0"/>
              <a:t>культуры (продолжение)  </a:t>
            </a:r>
            <a:endParaRPr lang="uk-UA" sz="3200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251520" y="548680"/>
            <a:ext cx="8712968" cy="4392488"/>
          </a:xfrm>
        </p:spPr>
        <p:txBody>
          <a:bodyPr/>
          <a:lstStyle/>
          <a:p>
            <a:pPr marL="45720" lvl="0" indent="0" algn="just">
              <a:buNone/>
            </a:pPr>
            <a:r>
              <a:rPr lang="ru-RU" dirty="0" smtClean="0">
                <a:solidFill>
                  <a:srgbClr val="FF0000"/>
                </a:solidFill>
              </a:rPr>
              <a:t>4.</a:t>
            </a:r>
            <a:r>
              <a:rPr lang="ru-RU" dirty="0" smtClean="0"/>
              <a:t> </a:t>
            </a:r>
            <a:r>
              <a:rPr lang="ru-RU" sz="2000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Выбрать </a:t>
            </a:r>
            <a:r>
              <a:rPr lang="ru-RU" sz="2000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направления преобразований, четко определить принципы поведения и аспекты компетентности, которые необходимо </a:t>
            </a:r>
            <a:r>
              <a:rPr lang="ru-RU" sz="2000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развивать </a:t>
            </a:r>
            <a:r>
              <a:rPr lang="ru-RU" sz="2000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или </a:t>
            </a:r>
            <a:r>
              <a:rPr lang="ru-RU" sz="2000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совершенствовать </a:t>
            </a:r>
            <a:r>
              <a:rPr lang="ru-RU" sz="2000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в себе каждому члену организации для отражения новой культуры. </a:t>
            </a:r>
            <a:r>
              <a:rPr lang="ru-RU" sz="2000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Решить чему отдать предпочтение, что необходимо устранить, а что развивать и далее, чтобы начался процесс изменения культуры в необходимую позитивную сторону. </a:t>
            </a:r>
            <a:endParaRPr lang="ru-RU" sz="2000" dirty="0" smtClean="0">
              <a:solidFill>
                <a:srgbClr val="222222"/>
              </a:solidFill>
              <a:latin typeface="Times New Roman"/>
              <a:ea typeface="Times New Roman"/>
              <a:cs typeface="Times New Roman"/>
            </a:endParaRPr>
          </a:p>
          <a:p>
            <a:pPr marL="45720" lvl="0" indent="0" algn="just">
              <a:buNone/>
            </a:pPr>
            <a:endParaRPr lang="uk-UA" sz="2000" dirty="0">
              <a:solidFill>
                <a:srgbClr val="222222"/>
              </a:solidFill>
              <a:latin typeface="Times New Roman"/>
              <a:ea typeface="Times New Roman"/>
              <a:cs typeface="Times New Roman"/>
            </a:endParaRPr>
          </a:p>
          <a:p>
            <a:pPr marL="45720" lvl="0" indent="0" algn="just">
              <a:buNone/>
            </a:pPr>
            <a:r>
              <a:rPr lang="ru-RU" sz="2000" dirty="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5. </a:t>
            </a:r>
            <a:r>
              <a:rPr lang="ru-RU" sz="2000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Выработать </a:t>
            </a:r>
            <a:r>
              <a:rPr lang="ru-RU" sz="2000" dirty="0">
                <a:solidFill>
                  <a:srgbClr val="222222"/>
                </a:solidFill>
                <a:latin typeface="Times New Roman"/>
                <a:ea typeface="Times New Roman"/>
                <a:cs typeface="Times New Roman"/>
              </a:rPr>
              <a:t>план действий, в который вовлечь абсолютно всех работников образовательной организации, убедить их в необходимости преобразований и развивать их активность в поддержании изменений, способствующих развитию конкурентоспособности и  стабильности ОУ СПО. </a:t>
            </a:r>
            <a:endParaRPr lang="uk-UA" sz="2000" dirty="0">
              <a:solidFill>
                <a:srgbClr val="222222"/>
              </a:solidFill>
              <a:latin typeface="Times New Roman"/>
              <a:ea typeface="Times New Roman"/>
              <a:cs typeface="Times New Roman"/>
            </a:endParaRPr>
          </a:p>
          <a:p>
            <a:pPr marL="45720" indent="0">
              <a:buNone/>
            </a:pP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248014186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15</TotalTime>
  <Words>459</Words>
  <Application>Microsoft Office PowerPoint</Application>
  <PresentationFormat>Экран (4:3)</PresentationFormat>
  <Paragraphs>19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3" baseType="lpstr">
      <vt:lpstr>Calibri</vt:lpstr>
      <vt:lpstr>Georgia</vt:lpstr>
      <vt:lpstr>Times New Roman</vt:lpstr>
      <vt:lpstr>Trebuchet MS</vt:lpstr>
      <vt:lpstr>Воздушный поток</vt:lpstr>
      <vt:lpstr>Выводы и заключения </vt:lpstr>
      <vt:lpstr>Презентация PowerPoint</vt:lpstr>
      <vt:lpstr>Презентация PowerPoint</vt:lpstr>
      <vt:lpstr>Презентация PowerPoint</vt:lpstr>
      <vt:lpstr>Презентация PowerPoint</vt:lpstr>
      <vt:lpstr>Признаки  позитивной организационной культуры </vt:lpstr>
      <vt:lpstr>Совершенствование организационной культуры </vt:lpstr>
      <vt:lpstr>Совершенствование организационной культуры (продолжение) 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Выводы и заключения </dc:title>
  <dc:creator>Капитан Грэй</dc:creator>
  <cp:lastModifiedBy>1</cp:lastModifiedBy>
  <cp:revision>4</cp:revision>
  <dcterms:created xsi:type="dcterms:W3CDTF">2017-11-21T18:50:38Z</dcterms:created>
  <dcterms:modified xsi:type="dcterms:W3CDTF">2017-11-22T09:39:55Z</dcterms:modified>
</cp:coreProperties>
</file>

<file path=docProps/thumbnail.jpeg>
</file>